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Libre Baskerville" panose="02000000000000000000" pitchFamily="2" charset="0"/>
      <p:regular r:id="rId12"/>
    </p:embeddedFont>
    <p:embeddedFont>
      <p:font typeface="Open Sans" panose="020B0606030504020204" pitchFamily="3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CCF"/>
    <a:srgbClr val="D6B6E8"/>
    <a:srgbClr val="D0BAF3"/>
    <a:srgbClr val="FB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5598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BDDC0-6BB6-5270-FD6C-8A284C83E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8B241F-D851-8684-BEAE-74246C1032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FB1198-213B-13BD-6266-DC09A505A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102D7-1290-525A-4C2F-A2CB56626D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3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LOGify: AI-Powered Log Management System for Modern Infrastructure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 scattered server logs into automated intelligence. Detect issues before they impact your business. Scale without adding monitoring teams.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F58CC2-D4B2-30D4-99B9-21F21F564ADA}"/>
              </a:ext>
            </a:extLst>
          </p:cNvPr>
          <p:cNvSpPr/>
          <p:nvPr/>
        </p:nvSpPr>
        <p:spPr>
          <a:xfrm>
            <a:off x="2475571" y="6902605"/>
            <a:ext cx="1761892" cy="546410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19639"/>
            <a:ext cx="69188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Growing Log Crisis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195393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What's Happening Now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283941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Every growing company operates multiple servers—cloud instances, microservices, containers, and databases. Each generates thousands to millions of log entries daily.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654278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But logs scatter across different servers, forcing teams to manually monitor multiple systems simultaneously.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219539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Real Cost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0342721" y="2847499"/>
            <a:ext cx="3501509" cy="3141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Dedicated manpower for log management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Expensive infrastructure for storage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Critical issues detected too late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Revenue lost during downtime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B4E78-7BD2-DF81-1D9F-BCDB352C75F0}"/>
              </a:ext>
            </a:extLst>
          </p:cNvPr>
          <p:cNvSpPr/>
          <p:nvPr/>
        </p:nvSpPr>
        <p:spPr>
          <a:xfrm>
            <a:off x="12779297" y="7660886"/>
            <a:ext cx="1761892" cy="546410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7936"/>
            <a:ext cx="11993523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Manual Monitoring = Missed Opportunities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90218" y="1703903"/>
            <a:ext cx="6423541" cy="2399586"/>
          </a:xfrm>
          <a:prstGeom prst="roundRect">
            <a:avLst>
              <a:gd name="adj" fmla="val 1341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49" y="1918335"/>
            <a:ext cx="643414" cy="643414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1576" y="2095262"/>
            <a:ext cx="289560" cy="2895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04649" y="2764512"/>
            <a:ext cx="2681168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Time Loss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04649" y="3221355"/>
            <a:ext cx="5994678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Engineers manually search through logs across multiple systems when issues arise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7416522" y="1703903"/>
            <a:ext cx="6423660" cy="2399586"/>
          </a:xfrm>
          <a:prstGeom prst="roundRect">
            <a:avLst>
              <a:gd name="adj" fmla="val 1341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954" y="1918335"/>
            <a:ext cx="643414" cy="643414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7881" y="2095262"/>
            <a:ext cx="289560" cy="2895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30954" y="2764512"/>
            <a:ext cx="2681168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Loss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30954" y="3221355"/>
            <a:ext cx="5994797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Payment service crashes at 2 AM mean delayed detection and lost transactions</a:t>
            </a:r>
            <a:endParaRPr lang="en-US" sz="1650" dirty="0"/>
          </a:p>
        </p:txBody>
      </p:sp>
      <p:sp>
        <p:nvSpPr>
          <p:cNvPr id="13" name="Shape 7"/>
          <p:cNvSpPr/>
          <p:nvPr/>
        </p:nvSpPr>
        <p:spPr>
          <a:xfrm>
            <a:off x="790218" y="4306253"/>
            <a:ext cx="6423541" cy="2399586"/>
          </a:xfrm>
          <a:prstGeom prst="roundRect">
            <a:avLst>
              <a:gd name="adj" fmla="val 1341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649" y="4520684"/>
            <a:ext cx="643414" cy="643414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1576" y="4697611"/>
            <a:ext cx="289560" cy="28956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04649" y="5366861"/>
            <a:ext cx="3104912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 Operational Cost</a:t>
            </a:r>
            <a:endParaRPr lang="en-US" sz="2100" dirty="0"/>
          </a:p>
        </p:txBody>
      </p:sp>
      <p:sp>
        <p:nvSpPr>
          <p:cNvPr id="17" name="Text 9"/>
          <p:cNvSpPr/>
          <p:nvPr/>
        </p:nvSpPr>
        <p:spPr>
          <a:xfrm>
            <a:off x="1004649" y="5823704"/>
            <a:ext cx="5994678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Companies invest heavily in both infrastructure and monitoring teams</a:t>
            </a:r>
            <a:endParaRPr lang="en-US" sz="1650" dirty="0"/>
          </a:p>
        </p:txBody>
      </p:sp>
      <p:sp>
        <p:nvSpPr>
          <p:cNvPr id="18" name="Shape 10"/>
          <p:cNvSpPr/>
          <p:nvPr/>
        </p:nvSpPr>
        <p:spPr>
          <a:xfrm>
            <a:off x="7416522" y="4306253"/>
            <a:ext cx="6423660" cy="2399586"/>
          </a:xfrm>
          <a:prstGeom prst="roundRect">
            <a:avLst>
              <a:gd name="adj" fmla="val 1341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0954" y="4520684"/>
            <a:ext cx="643414" cy="643414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07881" y="4697611"/>
            <a:ext cx="289560" cy="289560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630954" y="5366861"/>
            <a:ext cx="2864525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Human Dependency</a:t>
            </a:r>
            <a:endParaRPr lang="en-US" sz="2100" dirty="0"/>
          </a:p>
        </p:txBody>
      </p:sp>
      <p:sp>
        <p:nvSpPr>
          <p:cNvPr id="22" name="Text 12"/>
          <p:cNvSpPr/>
          <p:nvPr/>
        </p:nvSpPr>
        <p:spPr>
          <a:xfrm>
            <a:off x="7630954" y="5823704"/>
            <a:ext cx="5994797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Even centralized tools require manual interpretation and analysis</a:t>
            </a:r>
            <a:endParaRPr lang="en-US" sz="1650" dirty="0"/>
          </a:p>
        </p:txBody>
      </p:sp>
      <p:sp>
        <p:nvSpPr>
          <p:cNvPr id="23" name="Text 13"/>
          <p:cNvSpPr/>
          <p:nvPr/>
        </p:nvSpPr>
        <p:spPr>
          <a:xfrm>
            <a:off x="790218" y="6933962"/>
            <a:ext cx="13049964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Traditional log tools centralize data—but they're not intelligent. The gap remains: automated pattern recognition and root cause analysis.</a:t>
            </a:r>
            <a:endParaRPr lang="en-US" sz="16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E1233B-9CE5-1756-A705-87BDCA930B54}"/>
              </a:ext>
            </a:extLst>
          </p:cNvPr>
          <p:cNvSpPr/>
          <p:nvPr/>
        </p:nvSpPr>
        <p:spPr>
          <a:xfrm>
            <a:off x="12779297" y="7660886"/>
            <a:ext cx="1761892" cy="546410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7477"/>
            <a:ext cx="519898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Who Needs LOGify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1772841"/>
            <a:ext cx="510302" cy="5103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51269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 Startups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93790" y="2941677"/>
            <a:ext cx="640663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Cloud infrastructure monitoring without building dedicated teams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29976" y="1772841"/>
            <a:ext cx="510302" cy="5103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29976" y="251269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SaaS Companies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429976" y="2941677"/>
            <a:ext cx="640663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Multi-tenant environments with complex service dependencies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3619381"/>
            <a:ext cx="510302" cy="5103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435923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FinTech Platforms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93790" y="4788218"/>
            <a:ext cx="640663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High-stakes transaction monitoring and compliance logging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29976" y="3619381"/>
            <a:ext cx="510302" cy="51030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29976" y="4359235"/>
            <a:ext cx="325909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E-commerce Companies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7429976" y="4788218"/>
            <a:ext cx="640663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Peak traffic handling with zero downtime tolerance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3790" y="5465921"/>
            <a:ext cx="510302" cy="51030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3790" y="620577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Enterprises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793790" y="6634758"/>
            <a:ext cx="640663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Multi-server environments across global data centers</a:t>
            </a:r>
            <a:endParaRPr lang="en-US" sz="16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29976" y="5465921"/>
            <a:ext cx="510302" cy="51030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29976" y="620577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IT Management</a:t>
            </a:r>
            <a:endParaRPr lang="en-US" sz="2000" dirty="0"/>
          </a:p>
        </p:txBody>
      </p:sp>
      <p:sp>
        <p:nvSpPr>
          <p:cNvPr id="20" name="Text 12"/>
          <p:cNvSpPr/>
          <p:nvPr/>
        </p:nvSpPr>
        <p:spPr>
          <a:xfrm>
            <a:off x="7429976" y="6634758"/>
            <a:ext cx="640663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Service providers handling infrastructure for multiple clients</a:t>
            </a:r>
            <a:endParaRPr lang="en-US" sz="1600" dirty="0"/>
          </a:p>
        </p:txBody>
      </p:sp>
      <p:sp>
        <p:nvSpPr>
          <p:cNvPr id="21" name="Text 13"/>
          <p:cNvSpPr/>
          <p:nvPr/>
        </p:nvSpPr>
        <p:spPr>
          <a:xfrm>
            <a:off x="793790" y="7151727"/>
            <a:ext cx="1304282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Any company running multiple servers is a potential customer for automated log intelligence.</a:t>
            </a:r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3D8F17-D798-6B6A-39AC-0ED7E8A0B88F}"/>
              </a:ext>
            </a:extLst>
          </p:cNvPr>
          <p:cNvSpPr/>
          <p:nvPr/>
        </p:nvSpPr>
        <p:spPr>
          <a:xfrm>
            <a:off x="12779297" y="7660886"/>
            <a:ext cx="1761892" cy="546410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09982"/>
            <a:ext cx="505253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Four Major Impact Areas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793790" y="1472803"/>
            <a:ext cx="7556421" cy="1403390"/>
          </a:xfrm>
          <a:prstGeom prst="roundRect">
            <a:avLst>
              <a:gd name="adj" fmla="val 1697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816650" y="1495663"/>
            <a:ext cx="635079" cy="1357670"/>
          </a:xfrm>
          <a:prstGeom prst="rect">
            <a:avLst/>
          </a:prstGeom>
          <a:solidFill>
            <a:srgbClr val="EAE8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015127" y="2025610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562814" y="165437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Cost Reduction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562814" y="1969056"/>
            <a:ext cx="6605826" cy="725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Less manpower required for monitoring</a:t>
            </a:r>
            <a:endParaRPr lang="en-US" sz="125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Reduced infrastructure dependency</a:t>
            </a:r>
            <a:endParaRPr lang="en-US" sz="125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Cloud-based setup eliminates hardware costs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793790" y="2987278"/>
            <a:ext cx="7556421" cy="1403390"/>
          </a:xfrm>
          <a:prstGeom prst="roundRect">
            <a:avLst>
              <a:gd name="adj" fmla="val 1697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816650" y="3010138"/>
            <a:ext cx="635079" cy="1357670"/>
          </a:xfrm>
          <a:prstGeom prst="rect">
            <a:avLst/>
          </a:prstGeom>
          <a:solidFill>
            <a:srgbClr val="EAE8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15127" y="3540085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562814" y="3168848"/>
            <a:ext cx="253329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Faster Incident Response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562814" y="3483531"/>
            <a:ext cx="6605826" cy="725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detects issues instantly, not hours later</a:t>
            </a:r>
            <a:endParaRPr lang="en-US" sz="125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 and intelligent alerts prioritize critical problems</a:t>
            </a:r>
            <a:endParaRPr lang="en-US" sz="125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Reduced downtime protects revenue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793790" y="4501753"/>
            <a:ext cx="7556421" cy="1403390"/>
          </a:xfrm>
          <a:prstGeom prst="roundRect">
            <a:avLst>
              <a:gd name="adj" fmla="val 1697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2"/>
          <p:cNvSpPr/>
          <p:nvPr/>
        </p:nvSpPr>
        <p:spPr>
          <a:xfrm>
            <a:off x="816650" y="4524613"/>
            <a:ext cx="635079" cy="1357670"/>
          </a:xfrm>
          <a:prstGeom prst="rect">
            <a:avLst/>
          </a:prstGeom>
          <a:solidFill>
            <a:srgbClr val="EAE8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1015127" y="5054560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1562814" y="4683323"/>
            <a:ext cx="259580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Smarter Decision Making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1562814" y="4998006"/>
            <a:ext cx="6605826" cy="725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Pattern detection identifies recurring issues</a:t>
            </a:r>
            <a:endParaRPr lang="en-US" sz="125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Root cause analysis prevents future problems</a:t>
            </a:r>
            <a:endParaRPr lang="en-US" sz="125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Predictive monitoring flags potential failures</a:t>
            </a:r>
            <a:endParaRPr lang="en-US" sz="1250" dirty="0"/>
          </a:p>
        </p:txBody>
      </p:sp>
      <p:sp>
        <p:nvSpPr>
          <p:cNvPr id="19" name="Shape 16"/>
          <p:cNvSpPr/>
          <p:nvPr/>
        </p:nvSpPr>
        <p:spPr>
          <a:xfrm>
            <a:off x="793790" y="6016228"/>
            <a:ext cx="7556421" cy="1403390"/>
          </a:xfrm>
          <a:prstGeom prst="roundRect">
            <a:avLst>
              <a:gd name="adj" fmla="val 1697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Shape 17"/>
          <p:cNvSpPr/>
          <p:nvPr/>
        </p:nvSpPr>
        <p:spPr>
          <a:xfrm>
            <a:off x="816650" y="6039088"/>
            <a:ext cx="635079" cy="1357670"/>
          </a:xfrm>
          <a:prstGeom prst="rect">
            <a:avLst/>
          </a:prstGeom>
          <a:solidFill>
            <a:srgbClr val="EAE8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8"/>
          <p:cNvSpPr/>
          <p:nvPr/>
        </p:nvSpPr>
        <p:spPr>
          <a:xfrm>
            <a:off x="1015127" y="6569035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1850" dirty="0"/>
          </a:p>
        </p:txBody>
      </p:sp>
      <p:sp>
        <p:nvSpPr>
          <p:cNvPr id="22" name="Text 19"/>
          <p:cNvSpPr/>
          <p:nvPr/>
        </p:nvSpPr>
        <p:spPr>
          <a:xfrm>
            <a:off x="1562814" y="6197798"/>
            <a:ext cx="201001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Scalable for Growth</a:t>
            </a:r>
            <a:endParaRPr lang="en-US" sz="1550" dirty="0"/>
          </a:p>
        </p:txBody>
      </p:sp>
      <p:sp>
        <p:nvSpPr>
          <p:cNvPr id="23" name="Text 20"/>
          <p:cNvSpPr/>
          <p:nvPr/>
        </p:nvSpPr>
        <p:spPr>
          <a:xfrm>
            <a:off x="1562814" y="6512481"/>
            <a:ext cx="6605826" cy="725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 servers scale, AI scales automatically</a:t>
            </a:r>
            <a:endParaRPr lang="en-US" sz="125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need to proportionally grow monitoring teams</a:t>
            </a:r>
            <a:endParaRPr lang="en-US" sz="125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Same platform handles 10 servers or 10,000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10339"/>
            <a:ext cx="480298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Competitive Landscape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793790" y="1473160"/>
            <a:ext cx="7556421" cy="893802"/>
          </a:xfrm>
          <a:prstGeom prst="roundRect">
            <a:avLst>
              <a:gd name="adj" fmla="val 2665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75360" y="1654731"/>
            <a:ext cx="218396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Traditional Log Tools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75360" y="1969413"/>
            <a:ext cx="719328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Centralized storage with manual analysis required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793790" y="2478048"/>
            <a:ext cx="7556421" cy="893802"/>
          </a:xfrm>
          <a:prstGeom prst="roundRect">
            <a:avLst>
              <a:gd name="adj" fmla="val 2665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975360" y="265961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LOGify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975360" y="2974300"/>
            <a:ext cx="719328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AI-powered pattern detection and automated root cause identification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793790" y="3496866"/>
            <a:ext cx="7556421" cy="893802"/>
          </a:xfrm>
          <a:prstGeom prst="roundRect">
            <a:avLst>
              <a:gd name="adj" fmla="val 2665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75360" y="3678436"/>
            <a:ext cx="250924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Manual Search Required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975360" y="3993118"/>
            <a:ext cx="719328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must know what to look for and search through logs manually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793790" y="4501753"/>
            <a:ext cx="7556421" cy="893802"/>
          </a:xfrm>
          <a:prstGeom prst="roundRect">
            <a:avLst>
              <a:gd name="adj" fmla="val 2665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975360" y="4683323"/>
            <a:ext cx="265664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Natural Language Queries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975360" y="4998006"/>
            <a:ext cx="719328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Ask "Why did the server crash?" and get automated answers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793790" y="5520571"/>
            <a:ext cx="7556421" cy="893802"/>
          </a:xfrm>
          <a:prstGeom prst="roundRect">
            <a:avLst>
              <a:gd name="adj" fmla="val 2665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975360" y="5702141"/>
            <a:ext cx="235434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Separate Infrastructure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975360" y="6016823"/>
            <a:ext cx="719328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Requires dedicated servers and storage hardware</a:t>
            </a:r>
            <a:endParaRPr lang="en-US" sz="1250" dirty="0"/>
          </a:p>
        </p:txBody>
      </p:sp>
      <p:sp>
        <p:nvSpPr>
          <p:cNvPr id="19" name="Shape 16"/>
          <p:cNvSpPr/>
          <p:nvPr/>
        </p:nvSpPr>
        <p:spPr>
          <a:xfrm>
            <a:off x="793790" y="6525458"/>
            <a:ext cx="7556421" cy="893802"/>
          </a:xfrm>
          <a:prstGeom prst="roundRect">
            <a:avLst>
              <a:gd name="adj" fmla="val 2665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7"/>
          <p:cNvSpPr/>
          <p:nvPr/>
        </p:nvSpPr>
        <p:spPr>
          <a:xfrm>
            <a:off x="975360" y="6707029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Cloud-Native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975360" y="7021711"/>
            <a:ext cx="719328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Lightweight agents stream directly to cloud dashboard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5927"/>
            <a:ext cx="458819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Technical Architecture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793790" y="1408748"/>
            <a:ext cx="7556421" cy="1435418"/>
          </a:xfrm>
          <a:prstGeom prst="roundRect">
            <a:avLst>
              <a:gd name="adj" fmla="val 1659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1567458"/>
            <a:ext cx="476250" cy="47625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469" y="1698427"/>
            <a:ext cx="214313" cy="21431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52500" y="215479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Lightweight Agents</a:t>
            </a:r>
            <a:endParaRPr lang="en-US" sz="1550" dirty="0"/>
          </a:p>
        </p:txBody>
      </p:sp>
      <p:sp>
        <p:nvSpPr>
          <p:cNvPr id="8" name="Text 3"/>
          <p:cNvSpPr/>
          <p:nvPr/>
        </p:nvSpPr>
        <p:spPr>
          <a:xfrm>
            <a:off x="952500" y="2469475"/>
            <a:ext cx="723900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 on every server to collect logs in real-time</a:t>
            </a:r>
            <a:endParaRPr lang="en-US" sz="1250" dirty="0"/>
          </a:p>
        </p:txBody>
      </p:sp>
      <p:sp>
        <p:nvSpPr>
          <p:cNvPr id="9" name="Shape 4"/>
          <p:cNvSpPr/>
          <p:nvPr/>
        </p:nvSpPr>
        <p:spPr>
          <a:xfrm>
            <a:off x="793790" y="2955250"/>
            <a:ext cx="7556421" cy="1435418"/>
          </a:xfrm>
          <a:prstGeom prst="roundRect">
            <a:avLst>
              <a:gd name="adj" fmla="val 1659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3113961"/>
            <a:ext cx="476250" cy="47625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3469" y="3244929"/>
            <a:ext cx="214313" cy="21431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52500" y="370129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Cloud Dashboard</a:t>
            </a:r>
            <a:endParaRPr lang="en-US" sz="1550" dirty="0"/>
          </a:p>
        </p:txBody>
      </p:sp>
      <p:sp>
        <p:nvSpPr>
          <p:cNvPr id="13" name="Text 6"/>
          <p:cNvSpPr/>
          <p:nvPr/>
        </p:nvSpPr>
        <p:spPr>
          <a:xfrm>
            <a:off x="952500" y="4015978"/>
            <a:ext cx="723900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Unified interface with all logs streamed and stored</a:t>
            </a:r>
            <a:endParaRPr lang="en-US" sz="1250" dirty="0"/>
          </a:p>
        </p:txBody>
      </p:sp>
      <p:sp>
        <p:nvSpPr>
          <p:cNvPr id="14" name="Shape 7"/>
          <p:cNvSpPr/>
          <p:nvPr/>
        </p:nvSpPr>
        <p:spPr>
          <a:xfrm>
            <a:off x="793790" y="4501753"/>
            <a:ext cx="7556421" cy="1435418"/>
          </a:xfrm>
          <a:prstGeom prst="roundRect">
            <a:avLst>
              <a:gd name="adj" fmla="val 1659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500" y="4660463"/>
            <a:ext cx="476250" cy="476250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469" y="4791432"/>
            <a:ext cx="214313" cy="214312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52500" y="5247799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 Engine</a:t>
            </a:r>
            <a:endParaRPr lang="en-US" sz="1550" dirty="0"/>
          </a:p>
        </p:txBody>
      </p:sp>
      <p:sp>
        <p:nvSpPr>
          <p:cNvPr id="18" name="Text 9"/>
          <p:cNvSpPr/>
          <p:nvPr/>
        </p:nvSpPr>
        <p:spPr>
          <a:xfrm>
            <a:off x="952500" y="5562481"/>
            <a:ext cx="723900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Automatic pattern recognition and anomaly detection</a:t>
            </a:r>
            <a:endParaRPr lang="en-US" sz="1250" dirty="0"/>
          </a:p>
        </p:txBody>
      </p:sp>
      <p:sp>
        <p:nvSpPr>
          <p:cNvPr id="19" name="Shape 10"/>
          <p:cNvSpPr/>
          <p:nvPr/>
        </p:nvSpPr>
        <p:spPr>
          <a:xfrm>
            <a:off x="793790" y="6048256"/>
            <a:ext cx="7556421" cy="1435418"/>
          </a:xfrm>
          <a:prstGeom prst="roundRect">
            <a:avLst>
              <a:gd name="adj" fmla="val 1659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500" y="6206966"/>
            <a:ext cx="476250" cy="476250"/>
          </a:xfrm>
          <a:prstGeom prst="rect">
            <a:avLst/>
          </a:prstGeom>
        </p:spPr>
      </p:pic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3469" y="6337935"/>
            <a:ext cx="214313" cy="214312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952500" y="679430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Alerts</a:t>
            </a:r>
            <a:endParaRPr lang="en-US" sz="1550" dirty="0"/>
          </a:p>
        </p:txBody>
      </p:sp>
      <p:sp>
        <p:nvSpPr>
          <p:cNvPr id="23" name="Text 12"/>
          <p:cNvSpPr/>
          <p:nvPr/>
        </p:nvSpPr>
        <p:spPr>
          <a:xfrm>
            <a:off x="952500" y="7108984"/>
            <a:ext cx="723900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Root cause analysis delivered to your teams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686" y="570190"/>
            <a:ext cx="11009828" cy="550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Building the Future of Infrastructure Monitoring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725686" y="2118598"/>
            <a:ext cx="2643664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Vision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25686" y="2585918"/>
            <a:ext cx="4333280" cy="751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Companies generate billions of log entries daily. LOGify converts scattered data into automated intelligence.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725686" y="3460313"/>
            <a:ext cx="4333280" cy="751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reduce costs. We eliminate manual monitoring. We increase system reliability through AI-powered pattern detection.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725686" y="4348401"/>
            <a:ext cx="2643664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Next Milestones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725686" y="4815721"/>
            <a:ext cx="4333280" cy="846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fix suggestions</a:t>
            </a:r>
            <a:endParaRPr lang="en-US" sz="135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Self-healing system integration</a:t>
            </a:r>
            <a:endParaRPr lang="en-US" sz="135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Predictive failure prevention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5369600" y="1326356"/>
            <a:ext cx="8669536" cy="5039439"/>
          </a:xfrm>
          <a:prstGeom prst="roundRect">
            <a:avLst>
              <a:gd name="adj" fmla="val 525"/>
            </a:avLst>
          </a:prstGeom>
          <a:solidFill>
            <a:srgbClr val="403CC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581" y="1480304"/>
            <a:ext cx="7069455" cy="394573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545812" y="5579983"/>
            <a:ext cx="2675215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AI-Native Observability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5545812" y="5992178"/>
            <a:ext cx="8317111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future is automated, intelligent, and scalable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725686" y="6571178"/>
            <a:ext cx="8812173" cy="1101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650"/>
              </a:lnSpc>
              <a:buNone/>
            </a:pPr>
            <a:r>
              <a:rPr lang="en-US" sz="6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 You</a:t>
            </a:r>
            <a:endParaRPr lang="en-US" sz="6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7A3FB2-3C9C-2F42-1016-1871188842FF}"/>
              </a:ext>
            </a:extLst>
          </p:cNvPr>
          <p:cNvSpPr/>
          <p:nvPr/>
        </p:nvSpPr>
        <p:spPr>
          <a:xfrm>
            <a:off x="12779297" y="7660886"/>
            <a:ext cx="1761892" cy="546410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61F6C-A7DF-9E84-B440-1492390C2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">
            <a:extLst>
              <a:ext uri="{FF2B5EF4-FFF2-40B4-BE49-F238E27FC236}">
                <a16:creationId xmlns:a16="http://schemas.microsoft.com/office/drawing/2014/main" id="{08CC9407-0D74-CAD8-92DF-432A0886F189}"/>
              </a:ext>
            </a:extLst>
          </p:cNvPr>
          <p:cNvSpPr/>
          <p:nvPr/>
        </p:nvSpPr>
        <p:spPr>
          <a:xfrm>
            <a:off x="320426" y="1658423"/>
            <a:ext cx="5876692" cy="6002464"/>
          </a:xfrm>
          <a:prstGeom prst="roundRect">
            <a:avLst>
              <a:gd name="adj" fmla="val 14869"/>
            </a:avLst>
          </a:prstGeom>
          <a:solidFill>
            <a:srgbClr val="D6B6E8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134CE1BD-3981-B090-51DC-83A90FE058B5}"/>
              </a:ext>
            </a:extLst>
          </p:cNvPr>
          <p:cNvSpPr/>
          <p:nvPr/>
        </p:nvSpPr>
        <p:spPr>
          <a:xfrm>
            <a:off x="745030" y="556975"/>
            <a:ext cx="5039494" cy="1101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650"/>
              </a:lnSpc>
              <a:buNone/>
            </a:pPr>
            <a:r>
              <a:rPr lang="en-US" sz="6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 You</a:t>
            </a:r>
            <a:endParaRPr lang="en-US" sz="6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FAE8D5-C052-59A9-6AD5-55575D2E5D8D}"/>
              </a:ext>
            </a:extLst>
          </p:cNvPr>
          <p:cNvSpPr/>
          <p:nvPr/>
        </p:nvSpPr>
        <p:spPr>
          <a:xfrm>
            <a:off x="12779297" y="7660886"/>
            <a:ext cx="1761892" cy="546410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3880B2-B555-CB4C-CF67-66FA04AA8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22" y="2259031"/>
            <a:ext cx="4686300" cy="4686300"/>
          </a:xfrm>
          <a:prstGeom prst="rect">
            <a:avLst/>
          </a:prstGeom>
          <a:ln w="76200">
            <a:solidFill>
              <a:srgbClr val="403CCF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862CF0-E378-327A-F130-C732D9059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345" y="-22304"/>
            <a:ext cx="8051277" cy="82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40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517</Words>
  <Application>Microsoft Office PowerPoint</Application>
  <PresentationFormat>Custom</PresentationFormat>
  <Paragraphs>99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Libre Baskerville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Chintan boghani</cp:lastModifiedBy>
  <cp:revision>2</cp:revision>
  <dcterms:created xsi:type="dcterms:W3CDTF">2026-02-26T18:28:19Z</dcterms:created>
  <dcterms:modified xsi:type="dcterms:W3CDTF">2026-02-27T09:12:08Z</dcterms:modified>
</cp:coreProperties>
</file>